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8" r:id="rId5"/>
    <p:sldMasterId id="2147483652" r:id="rId6"/>
    <p:sldMasterId id="2147483656" r:id="rId7"/>
  </p:sldMasterIdLst>
  <p:notesMasterIdLst>
    <p:notesMasterId r:id="rId28"/>
  </p:notesMasterIdLst>
  <p:sldIdLst>
    <p:sldId id="256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0" r:id="rId17"/>
    <p:sldId id="271" r:id="rId18"/>
    <p:sldId id="269" r:id="rId19"/>
    <p:sldId id="268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42908-7607-445C-A2EE-1897D40C02E9}" v="2" dt="2023-04-05T10:55:29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02" y="1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27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용욱" userId="57e612c3-c87d-4544-beaa-f30c41a32ca5" providerId="ADAL" clId="{C1EEB121-D42F-4641-B91F-4CA13549C010}"/>
    <pc:docChg chg="undo custSel modSld">
      <pc:chgData name="성용욱" userId="57e612c3-c87d-4544-beaa-f30c41a32ca5" providerId="ADAL" clId="{C1EEB121-D42F-4641-B91F-4CA13549C010}" dt="2022-12-06T08:50:14.200" v="33" actId="20577"/>
      <pc:docMkLst>
        <pc:docMk/>
      </pc:docMkLst>
      <pc:sldChg chg="modSp mod">
        <pc:chgData name="성용욱" userId="57e612c3-c87d-4544-beaa-f30c41a32ca5" providerId="ADAL" clId="{C1EEB121-D42F-4641-B91F-4CA13549C010}" dt="2022-12-06T08:50:14.200" v="33" actId="20577"/>
        <pc:sldMkLst>
          <pc:docMk/>
          <pc:sldMk cId="933743697" sldId="256"/>
        </pc:sldMkLst>
        <pc:spChg chg="mod">
          <ac:chgData name="성용욱" userId="57e612c3-c87d-4544-beaa-f30c41a32ca5" providerId="ADAL" clId="{C1EEB121-D42F-4641-B91F-4CA13549C010}" dt="2022-12-06T08:50:14.200" v="33" actId="20577"/>
          <ac:spMkLst>
            <pc:docMk/>
            <pc:sldMk cId="933743697" sldId="256"/>
            <ac:spMk id="2" creationId="{14302E32-4DB3-458E-B3A2-AD0FE4B07AFB}"/>
          </ac:spMkLst>
        </pc:spChg>
      </pc:sldChg>
    </pc:docChg>
  </pc:docChgLst>
  <pc:docChgLst>
    <pc:chgData name="용욱 성" userId="0dcd5597-8127-469c-9f0b-18feed63ec3d" providerId="ADAL" clId="{2EDE8AC3-83B7-4C2F-B473-2BF728CCECA3}"/>
    <pc:docChg chg="modMainMaster">
      <pc:chgData name="용욱 성" userId="0dcd5597-8127-469c-9f0b-18feed63ec3d" providerId="ADAL" clId="{2EDE8AC3-83B7-4C2F-B473-2BF728CCECA3}" dt="2020-12-18T01:54:50.875" v="1" actId="208"/>
      <pc:docMkLst>
        <pc:docMk/>
      </pc:docMkLst>
      <pc:sldMasterChg chg="modSp">
        <pc:chgData name="용욱 성" userId="0dcd5597-8127-469c-9f0b-18feed63ec3d" providerId="ADAL" clId="{2EDE8AC3-83B7-4C2F-B473-2BF728CCECA3}" dt="2020-12-18T01:54:45.490" v="0" actId="208"/>
        <pc:sldMasterMkLst>
          <pc:docMk/>
          <pc:sldMasterMk cId="3474885475" sldId="2147483650"/>
        </pc:sldMasterMkLst>
        <pc:cxnChg chg="mod">
          <ac:chgData name="용욱 성" userId="0dcd5597-8127-469c-9f0b-18feed63ec3d" providerId="ADAL" clId="{2EDE8AC3-83B7-4C2F-B473-2BF728CCECA3}" dt="2020-12-18T01:54:45.490" v="0" actId="208"/>
          <ac:cxnSpMkLst>
            <pc:docMk/>
            <pc:sldMasterMk cId="3474885475" sldId="2147483650"/>
            <ac:cxnSpMk id="7" creationId="{D4E0C338-6359-4C36-915A-2BAFC54E0A47}"/>
          </ac:cxnSpMkLst>
        </pc:cxnChg>
      </pc:sldMasterChg>
      <pc:sldMasterChg chg="modSp">
        <pc:chgData name="용욱 성" userId="0dcd5597-8127-469c-9f0b-18feed63ec3d" providerId="ADAL" clId="{2EDE8AC3-83B7-4C2F-B473-2BF728CCECA3}" dt="2020-12-18T01:54:50.875" v="1" actId="208"/>
        <pc:sldMasterMkLst>
          <pc:docMk/>
          <pc:sldMasterMk cId="3856951279" sldId="2147483658"/>
        </pc:sldMasterMkLst>
        <pc:cxnChg chg="mod">
          <ac:chgData name="용욱 성" userId="0dcd5597-8127-469c-9f0b-18feed63ec3d" providerId="ADAL" clId="{2EDE8AC3-83B7-4C2F-B473-2BF728CCECA3}" dt="2020-12-18T01:54:50.875" v="1" actId="208"/>
          <ac:cxnSpMkLst>
            <pc:docMk/>
            <pc:sldMasterMk cId="3856951279" sldId="2147483658"/>
            <ac:cxnSpMk id="7" creationId="{D4E0C338-6359-4C36-915A-2BAFC54E0A47}"/>
          </ac:cxnSpMkLst>
        </pc:cxnChg>
      </pc:sldMasterChg>
    </pc:docChg>
  </pc:docChgLst>
  <pc:docChgLst>
    <pc:chgData name="성용욱" userId="57e612c3-c87d-4544-beaa-f30c41a32ca5" providerId="ADAL" clId="{FCABB3F9-E065-401E-AC25-18CC69F6CDE2}"/>
    <pc:docChg chg="modMainMaster">
      <pc:chgData name="성용욱" userId="57e612c3-c87d-4544-beaa-f30c41a32ca5" providerId="ADAL" clId="{FCABB3F9-E065-401E-AC25-18CC69F6CDE2}" dt="2023-01-06T07:01:15.301" v="4" actId="1076"/>
      <pc:docMkLst>
        <pc:docMk/>
      </pc:docMkLst>
      <pc:sldMasterChg chg="modSp mod modSldLayout">
        <pc:chgData name="성용욱" userId="57e612c3-c87d-4544-beaa-f30c41a32ca5" providerId="ADAL" clId="{FCABB3F9-E065-401E-AC25-18CC69F6CDE2}" dt="2023-01-06T07:01:15.301" v="4" actId="1076"/>
        <pc:sldMasterMkLst>
          <pc:docMk/>
          <pc:sldMasterMk cId="847232897" sldId="2147483656"/>
        </pc:sldMasterMkLst>
        <pc:picChg chg="mod">
          <ac:chgData name="성용욱" userId="57e612c3-c87d-4544-beaa-f30c41a32ca5" providerId="ADAL" clId="{FCABB3F9-E065-401E-AC25-18CC69F6CDE2}" dt="2023-01-06T07:01:15.301" v="4" actId="1076"/>
          <ac:picMkLst>
            <pc:docMk/>
            <pc:sldMasterMk cId="847232897" sldId="2147483656"/>
            <ac:picMk id="7" creationId="{9774A48F-B489-4371-8D9F-1DE5CB7963B9}"/>
          </ac:picMkLst>
        </pc:picChg>
        <pc:sldLayoutChg chg="modSp">
          <pc:chgData name="성용욱" userId="57e612c3-c87d-4544-beaa-f30c41a32ca5" providerId="ADAL" clId="{FCABB3F9-E065-401E-AC25-18CC69F6CDE2}" dt="2023-01-06T07:00:51.224" v="0" actId="735"/>
          <pc:sldLayoutMkLst>
            <pc:docMk/>
            <pc:sldMasterMk cId="847232897" sldId="2147483656"/>
            <pc:sldLayoutMk cId="668260908" sldId="2147483657"/>
          </pc:sldLayoutMkLst>
        </pc:sldLayoutChg>
      </pc:sldMasterChg>
    </pc:docChg>
  </pc:docChgLst>
  <pc:docChgLst>
    <pc:chgData name="성용욱" userId="57e612c3-c87d-4544-beaa-f30c41a32ca5" providerId="ADAL" clId="{3AB42908-7607-445C-A2EE-1897D40C02E9}"/>
    <pc:docChg chg="delSld modSld">
      <pc:chgData name="성용욱" userId="57e612c3-c87d-4544-beaa-f30c41a32ca5" providerId="ADAL" clId="{3AB42908-7607-445C-A2EE-1897D40C02E9}" dt="2023-04-05T10:55:33.586" v="126" actId="20577"/>
      <pc:docMkLst>
        <pc:docMk/>
      </pc:docMkLst>
      <pc:sldChg chg="modSp mod">
        <pc:chgData name="성용욱" userId="57e612c3-c87d-4544-beaa-f30c41a32ca5" providerId="ADAL" clId="{3AB42908-7607-445C-A2EE-1897D40C02E9}" dt="2023-04-05T10:44:10.305" v="60" actId="20577"/>
        <pc:sldMkLst>
          <pc:docMk/>
          <pc:sldMk cId="933743697" sldId="256"/>
        </pc:sldMkLst>
        <pc:spChg chg="mod">
          <ac:chgData name="성용욱" userId="57e612c3-c87d-4544-beaa-f30c41a32ca5" providerId="ADAL" clId="{3AB42908-7607-445C-A2EE-1897D40C02E9}" dt="2023-04-05T10:43:59.843" v="52" actId="6549"/>
          <ac:spMkLst>
            <pc:docMk/>
            <pc:sldMk cId="933743697" sldId="256"/>
            <ac:spMk id="2" creationId="{14302E32-4DB3-458E-B3A2-AD0FE4B07AFB}"/>
          </ac:spMkLst>
        </pc:spChg>
        <pc:spChg chg="mod">
          <ac:chgData name="성용욱" userId="57e612c3-c87d-4544-beaa-f30c41a32ca5" providerId="ADAL" clId="{3AB42908-7607-445C-A2EE-1897D40C02E9}" dt="2023-04-05T10:44:10.305" v="60" actId="20577"/>
          <ac:spMkLst>
            <pc:docMk/>
            <pc:sldMk cId="933743697" sldId="256"/>
            <ac:spMk id="3" creationId="{A4766A21-2F69-41D5-B803-B0E9C33C22B6}"/>
          </ac:spMkLst>
        </pc:spChg>
      </pc:sldChg>
      <pc:sldChg chg="modSp mod">
        <pc:chgData name="성용욱" userId="57e612c3-c87d-4544-beaa-f30c41a32ca5" providerId="ADAL" clId="{3AB42908-7607-445C-A2EE-1897D40C02E9}" dt="2023-04-05T10:55:33.586" v="126" actId="20577"/>
        <pc:sldMkLst>
          <pc:docMk/>
          <pc:sldMk cId="296923039" sldId="257"/>
        </pc:sldMkLst>
        <pc:spChg chg="mod">
          <ac:chgData name="성용욱" userId="57e612c3-c87d-4544-beaa-f30c41a32ca5" providerId="ADAL" clId="{3AB42908-7607-445C-A2EE-1897D40C02E9}" dt="2023-04-05T10:55:33.586" v="126" actId="20577"/>
          <ac:spMkLst>
            <pc:docMk/>
            <pc:sldMk cId="296923039" sldId="257"/>
            <ac:spMk id="4" creationId="{BF238F95-BD24-42CE-82FD-CC1B00E733A5}"/>
          </ac:spMkLst>
        </pc:spChg>
      </pc:sldChg>
      <pc:sldChg chg="modSp del mod">
        <pc:chgData name="성용욱" userId="57e612c3-c87d-4544-beaa-f30c41a32ca5" providerId="ADAL" clId="{3AB42908-7607-445C-A2EE-1897D40C02E9}" dt="2023-04-05T10:55:00.049" v="72" actId="47"/>
        <pc:sldMkLst>
          <pc:docMk/>
          <pc:sldMk cId="970415952" sldId="258"/>
        </pc:sldMkLst>
        <pc:spChg chg="mod">
          <ac:chgData name="성용욱" userId="57e612c3-c87d-4544-beaa-f30c41a32ca5" providerId="ADAL" clId="{3AB42908-7607-445C-A2EE-1897D40C02E9}" dt="2023-04-05T10:54:51.802" v="71" actId="20577"/>
          <ac:spMkLst>
            <pc:docMk/>
            <pc:sldMk cId="970415952" sldId="258"/>
            <ac:spMk id="5" creationId="{FC35E69D-BFD8-48F9-A989-5ABE248D49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932C2-1736-4244-B2CD-E1BEFF6C48A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4B2A9-DE0D-4BA7-9014-2F076DB73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46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FF3DBA1-7419-4868-AF99-57E6486B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365124"/>
            <a:ext cx="8438400" cy="2797200"/>
          </a:xfrm>
          <a:prstGeom prst="rect">
            <a:avLst/>
          </a:prstGeom>
        </p:spPr>
        <p:txBody>
          <a:bodyPr anchor="ctr"/>
          <a:lstStyle>
            <a:lvl1pPr algn="r">
              <a:defRPr sz="3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80679C-7928-47C6-AEF2-EE580EADC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200" y="3762000"/>
            <a:ext cx="8280000" cy="2476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ko-KR" sz="2000" b="1" u="none" spc="-50" smtClean="0">
                <a:latin typeface="+mn-lt"/>
                <a:ea typeface="나눔고딕" panose="020B0600000101010101" charset="-127"/>
              </a:defRPr>
            </a:lvl1pPr>
          </a:lstStyle>
          <a:p>
            <a:pPr marL="0" lvl="0" indent="0" algn="r" defTabSz="914400">
              <a:spcBef>
                <a:spcPct val="20000"/>
              </a:spcBef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089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DB2DC-1761-47C0-8122-2B16763DE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005" y="2415851"/>
            <a:ext cx="7886700" cy="867676"/>
          </a:xfrm>
          <a:prstGeom prst="rect">
            <a:avLst/>
          </a:prstGeom>
        </p:spPr>
        <p:txBody>
          <a:bodyPr/>
          <a:lstStyle>
            <a:lvl1pPr>
              <a:defRPr sz="3500" b="1" spc="-300">
                <a:latin typeface="+mj-lt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중간 제목</a:t>
            </a:r>
          </a:p>
        </p:txBody>
      </p:sp>
    </p:spTree>
    <p:extLst>
      <p:ext uri="{BB962C8B-B14F-4D97-AF65-F5344CB8AC3E}">
        <p14:creationId xmlns:p14="http://schemas.microsoft.com/office/powerpoint/2010/main" val="230670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9201755-54EC-4600-91B1-19A751221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800" y="151200"/>
            <a:ext cx="8532000" cy="885600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/>
              <a:t>목차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F1AB58B2-DC5B-47AA-9DEC-1F08F74C19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026" y="1846106"/>
            <a:ext cx="2481131" cy="43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목차</a:t>
            </a:r>
          </a:p>
        </p:txBody>
      </p:sp>
      <p:sp>
        <p:nvSpPr>
          <p:cNvPr id="21" name="텍스트 개체 틀 15">
            <a:extLst>
              <a:ext uri="{FF2B5EF4-FFF2-40B4-BE49-F238E27FC236}">
                <a16:creationId xmlns:a16="http://schemas.microsoft.com/office/drawing/2014/main" id="{22FF0FFD-6D47-4D39-944C-5AB2B9FC6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026" y="2277382"/>
            <a:ext cx="2481131" cy="43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 altLang="ko-KR"/>
              <a:t>2. </a:t>
            </a:r>
            <a:r>
              <a:rPr lang="ko-KR" altLang="en-US"/>
              <a:t>목차</a:t>
            </a:r>
          </a:p>
        </p:txBody>
      </p:sp>
      <p:sp>
        <p:nvSpPr>
          <p:cNvPr id="22" name="텍스트 개체 틀 15">
            <a:extLst>
              <a:ext uri="{FF2B5EF4-FFF2-40B4-BE49-F238E27FC236}">
                <a16:creationId xmlns:a16="http://schemas.microsoft.com/office/drawing/2014/main" id="{3C4F2B9A-3BF8-4D6B-9493-A9A9C77D8F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400" y="2710800"/>
            <a:ext cx="2481131" cy="43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 altLang="ko-KR"/>
              <a:t>3. </a:t>
            </a:r>
            <a:r>
              <a:rPr lang="ko-KR" altLang="en-US"/>
              <a:t>목차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34BFBF93-EC58-4BBF-BFF5-3129D9F0BA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400" y="3142096"/>
            <a:ext cx="2481131" cy="43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 altLang="ko-KR"/>
              <a:t>4. </a:t>
            </a:r>
            <a:r>
              <a:rPr lang="ko-KR" altLang="en-US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867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87317E1-756A-44AC-B858-E55D62D7C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183600"/>
            <a:ext cx="8672400" cy="579600"/>
          </a:xfrm>
          <a:prstGeom prst="rect">
            <a:avLst/>
          </a:prstGeom>
        </p:spPr>
        <p:txBody>
          <a:bodyPr anchor="ctr" anchorCtr="0"/>
          <a:lstStyle>
            <a:lvl1pPr>
              <a:defRPr sz="2800" b="1" spc="-150">
                <a:latin typeface="+mj-ea"/>
                <a:ea typeface="+mj-ea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본문 제목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2A92C3-7EF5-4AB2-83E9-E510695C9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800" y="979200"/>
            <a:ext cx="8542800" cy="460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ko-KR" altLang="en-US" sz="1600" smtClean="0"/>
            </a:lvl1pPr>
            <a:lvl2pPr>
              <a:defRPr lang="ko-KR" altLang="en-US" sz="1200"/>
            </a:lvl2pPr>
          </a:lstStyle>
          <a:p>
            <a:pPr marL="342900" lvl="0" indent="-342900">
              <a:spcBef>
                <a:spcPct val="20000"/>
              </a:spcBef>
            </a:pPr>
            <a:r>
              <a:rPr lang="ko-KR" altLang="en-US"/>
              <a:t>본문 내용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ko-KR" altLang="en-US"/>
              <a:t>둘째 수준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13B484-2A4A-4EC0-ACB1-1CB1B5085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5742895-D44D-4F99-B80B-55BC05D4A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60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E0C338-6359-4C36-915A-2BAFC54E0A47}"/>
              </a:ext>
            </a:extLst>
          </p:cNvPr>
          <p:cNvCxnSpPr/>
          <p:nvPr userDrawn="1"/>
        </p:nvCxnSpPr>
        <p:spPr>
          <a:xfrm>
            <a:off x="364803" y="3348417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88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E0C338-6359-4C36-915A-2BAFC54E0A47}"/>
              </a:ext>
            </a:extLst>
          </p:cNvPr>
          <p:cNvCxnSpPr/>
          <p:nvPr userDrawn="1"/>
        </p:nvCxnSpPr>
        <p:spPr>
          <a:xfrm>
            <a:off x="364803" y="3348417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95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500A8A-EC6B-4F9D-99E8-5D57A1D47D33}"/>
              </a:ext>
            </a:extLst>
          </p:cNvPr>
          <p:cNvCxnSpPr/>
          <p:nvPr userDrawn="1"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D1A306-C3A0-4C90-BB3F-62CAC149A784}"/>
              </a:ext>
            </a:extLst>
          </p:cNvPr>
          <p:cNvCxnSpPr/>
          <p:nvPr userDrawn="1"/>
        </p:nvCxnSpPr>
        <p:spPr>
          <a:xfrm flipV="1">
            <a:off x="366713" y="184680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5926ACA-1759-4BAD-A7A0-4613DF2C9E47}"/>
              </a:ext>
            </a:extLst>
          </p:cNvPr>
          <p:cNvCxnSpPr/>
          <p:nvPr userDrawn="1"/>
        </p:nvCxnSpPr>
        <p:spPr>
          <a:xfrm flipV="1">
            <a:off x="367200" y="271080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1BA999-9707-4932-8208-A601EC86E7FE}"/>
              </a:ext>
            </a:extLst>
          </p:cNvPr>
          <p:cNvCxnSpPr/>
          <p:nvPr userDrawn="1"/>
        </p:nvCxnSpPr>
        <p:spPr>
          <a:xfrm flipV="1">
            <a:off x="367200" y="314280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CA31B6-54B7-444A-AE26-E2EF23D5692B}"/>
              </a:ext>
            </a:extLst>
          </p:cNvPr>
          <p:cNvCxnSpPr/>
          <p:nvPr userDrawn="1"/>
        </p:nvCxnSpPr>
        <p:spPr>
          <a:xfrm flipV="1">
            <a:off x="367200" y="357480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81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774A48F-B489-4371-8D9F-1DE5CB7963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03" y="136525"/>
            <a:ext cx="2774093" cy="58783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BB475C-EB09-49AF-9EC1-1566A9EB5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42895-D44D-4F99-B80B-55BC05D4A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3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02E32-4DB3-458E-B3A2-AD0FE4B0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Processing HW #1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66A21-2F69-41D5-B803-B0E9C33C22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2023. 04. 05.</a:t>
            </a:r>
          </a:p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u="sng" dirty="0"/>
              <a:t>성 용 욱</a:t>
            </a:r>
            <a:endParaRPr lang="en-US" altLang="ko-KR" u="sng" dirty="0"/>
          </a:p>
          <a:p>
            <a:pPr marL="0" indent="0" algn="r">
              <a:buNone/>
            </a:pPr>
            <a:r>
              <a:rPr lang="en-US" altLang="ko-KR" dirty="0"/>
              <a:t>Embedded Control System Lab.</a:t>
            </a:r>
            <a:br>
              <a:rPr lang="en-US" altLang="ko-KR" dirty="0"/>
            </a:br>
            <a:r>
              <a:rPr lang="en-US" altLang="ko-KR" dirty="0"/>
              <a:t>Department of Electronics Engineering</a:t>
            </a:r>
            <a:br>
              <a:rPr lang="en-US" altLang="ko-KR" dirty="0"/>
            </a:br>
            <a:r>
              <a:rPr lang="en-US" altLang="ko-KR" dirty="0"/>
              <a:t>Pusan National University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74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Unsharp Masking &amp; </a:t>
            </a:r>
            <a:r>
              <a:rPr lang="en-US" altLang="ko-KR" dirty="0" err="1"/>
              <a:t>Highboost</a:t>
            </a:r>
            <a:r>
              <a:rPr lang="en-US" altLang="ko-KR" dirty="0"/>
              <a:t> Filter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Unsharp Masking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Unsharp Mask = </a:t>
            </a:r>
            <a:r>
              <a:rPr lang="ko-KR" altLang="en-US" sz="1400" dirty="0"/>
              <a:t>원본 이미지 </a:t>
            </a:r>
            <a:r>
              <a:rPr lang="en-US" altLang="ko-KR" sz="1400" dirty="0"/>
              <a:t>– Blur </a:t>
            </a:r>
            <a:r>
              <a:rPr lang="ko-KR" altLang="en-US" sz="1400" dirty="0"/>
              <a:t>이미지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Highboost</a:t>
            </a:r>
            <a:r>
              <a:rPr lang="en-US" altLang="ko-KR" dirty="0"/>
              <a:t> Filter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Sharpened Image = </a:t>
            </a:r>
            <a:r>
              <a:rPr lang="ko-KR" altLang="en-US" dirty="0"/>
              <a:t>원본 이미지 </a:t>
            </a:r>
            <a:r>
              <a:rPr lang="en-US" altLang="ko-KR" dirty="0"/>
              <a:t>+ k * Unsharp Mask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C20774-16BE-9747-505A-5E7333439DC3}"/>
              </a:ext>
            </a:extLst>
          </p:cNvPr>
          <p:cNvSpPr txBox="1"/>
          <p:nvPr/>
        </p:nvSpPr>
        <p:spPr>
          <a:xfrm>
            <a:off x="2286000" y="1783490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data.gravel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blr_img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cv2.blur(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msk_img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-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blr_img</a:t>
            </a:r>
            <a:endParaRPr lang="en-US" altLang="ko-KR" sz="11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DBED-C493-8B29-2BA3-E85E189CC730}"/>
              </a:ext>
            </a:extLst>
          </p:cNvPr>
          <p:cNvSpPr txBox="1"/>
          <p:nvPr/>
        </p:nvSpPr>
        <p:spPr>
          <a:xfrm>
            <a:off x="2286000" y="3429000"/>
            <a:ext cx="4572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lang="en-US" altLang="ko-KR" sz="1100" dirty="0" err="1">
                <a:solidFill>
                  <a:srgbClr val="00627A"/>
                </a:solidFill>
                <a:effectLst/>
                <a:latin typeface="JetBrains Mono"/>
              </a:rPr>
              <a:t>highboostfilter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msk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k):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+ k *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msk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spd_img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highboostfilter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msk_img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551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Unsharp Masking &amp; </a:t>
            </a:r>
            <a:r>
              <a:rPr lang="en-US" altLang="ko-KR" dirty="0" err="1"/>
              <a:t>Highboost</a:t>
            </a:r>
            <a:r>
              <a:rPr lang="en-US" altLang="ko-KR" dirty="0"/>
              <a:t> Filter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Unsharp Masking and </a:t>
            </a:r>
            <a:r>
              <a:rPr lang="en-US" altLang="ko-KR" dirty="0" err="1"/>
              <a:t>Highboost</a:t>
            </a:r>
            <a:r>
              <a:rPr lang="en-US" altLang="ko-KR" dirty="0"/>
              <a:t> Filter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8E8A9B-15AD-57D6-2B13-FB17967B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9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5735751-066B-7699-2C19-5539ACB7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850" y="754817"/>
            <a:ext cx="3551750" cy="5919583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Gaussian Noise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Salt-and-Pepper Noise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91B68-30DD-2AD3-449F-EA5A16C0B3A6}"/>
              </a:ext>
            </a:extLst>
          </p:cNvPr>
          <p:cNvSpPr txBox="1"/>
          <p:nvPr/>
        </p:nvSpPr>
        <p:spPr>
          <a:xfrm>
            <a:off x="2286000" y="1369743"/>
            <a:ext cx="45720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lang="en-US" altLang="ko-KR" sz="1100" dirty="0" err="1">
                <a:solidFill>
                  <a:srgbClr val="00627A"/>
                </a:solidFill>
                <a:effectLst/>
                <a:latin typeface="JetBrains Mono"/>
              </a:rPr>
              <a:t>noise_gaussian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(std,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gray_img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gray_img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gray_img.astype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>
                <a:solidFill>
                  <a:srgbClr val="000080"/>
                </a:solidFill>
                <a:effectLst/>
                <a:latin typeface="JetBrains Mono"/>
              </a:rPr>
              <a:t>float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h, w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gray_img.shape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gaussian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np.random.normal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std, 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h,w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noise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gray_img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+ gaussian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noise = np.uint8(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np.clip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(noise,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255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3FB0B-3457-E38E-BB7C-0F2B7D93BC5B}"/>
              </a:ext>
            </a:extLst>
          </p:cNvPr>
          <p:cNvSpPr txBox="1"/>
          <p:nvPr/>
        </p:nvSpPr>
        <p:spPr>
          <a:xfrm>
            <a:off x="2286000" y="3288093"/>
            <a:ext cx="457200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lang="en-US" altLang="ko-KR" sz="1100" dirty="0" err="1">
                <a:solidFill>
                  <a:srgbClr val="00627A"/>
                </a:solidFill>
                <a:effectLst/>
                <a:latin typeface="JetBrains Mono"/>
              </a:rPr>
              <a:t>noise_sap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(p,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h, w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img.shape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th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 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- p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noise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np.zeros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((h, w), </a:t>
            </a:r>
            <a:r>
              <a:rPr lang="en-US" altLang="ko-KR" sz="1100" dirty="0" err="1"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=np.float64)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lang="en-US" altLang="ko-KR" sz="1100" dirty="0">
                <a:solidFill>
                  <a:srgbClr val="000080"/>
                </a:solidFill>
                <a:effectLst/>
                <a:latin typeface="JetBrains Mono"/>
              </a:rPr>
              <a:t>range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(h):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j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lang="en-US" altLang="ko-KR" sz="1100" dirty="0">
                <a:solidFill>
                  <a:srgbClr val="000080"/>
                </a:solidFill>
                <a:effectLst/>
                <a:latin typeface="JetBrains Mono"/>
              </a:rPr>
              <a:t>range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(w):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rdn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random()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rdn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&lt; p: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            noise[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][j] =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            </a:t>
            </a:r>
            <a:r>
              <a:rPr lang="en-US" altLang="ko-KR" sz="1100" dirty="0" err="1">
                <a:solidFill>
                  <a:srgbClr val="0033B3"/>
                </a:solidFill>
                <a:effectLst/>
                <a:latin typeface="JetBrains Mono"/>
              </a:rPr>
              <a:t>elif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rdn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&gt;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th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            noise[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][j] =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255</a:t>
            </a:r>
            <a:b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        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            noise[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][j]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][j]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noise = np.uint8(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np.clip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(noise,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255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89132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523B712-FBB3-A1C3-7469-4600F7D0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0"/>
            <a:ext cx="9144000" cy="36576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 Filter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OpenCV blur </a:t>
            </a:r>
            <a:r>
              <a:rPr lang="ko-KR" altLang="en-US" dirty="0"/>
              <a:t>함수 </a:t>
            </a:r>
            <a:r>
              <a:rPr lang="en-US" altLang="ko-KR" dirty="0"/>
              <a:t>= Identical to </a:t>
            </a:r>
            <a:r>
              <a:rPr lang="en-US" altLang="ko-KR" dirty="0" err="1"/>
              <a:t>Boxfilter</a:t>
            </a:r>
            <a:r>
              <a:rPr lang="en-US" altLang="ko-KR" dirty="0"/>
              <a:t> (w. Normalization, </a:t>
            </a:r>
            <a:r>
              <a:rPr lang="en-US" altLang="ko-KR" dirty="0" err="1"/>
              <a:t>bordertype</a:t>
            </a:r>
            <a:r>
              <a:rPr lang="en-US" altLang="ko-KR" dirty="0"/>
              <a:t>=reflect101)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CF3D8-2730-ED89-48D7-E3A2F86FBB7D}"/>
              </a:ext>
            </a:extLst>
          </p:cNvPr>
          <p:cNvSpPr txBox="1"/>
          <p:nvPr/>
        </p:nvSpPr>
        <p:spPr>
          <a:xfrm>
            <a:off x="2286000" y="1305342"/>
            <a:ext cx="457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gas_std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30</a:t>
            </a:r>
            <a:b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sap_p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0.2</a:t>
            </a:r>
            <a:b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</a:br>
            <a:b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data.astronaut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cv2.cvtColor(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cv2.COLOR_BGR2GRAY)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t_image_gas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noise_gaussian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gas_std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t_image_sap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noise_sap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0.2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blur_ori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cv2.blur(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blur_gas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cv2.blur(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t_image_gas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blur_sap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cv2.blur(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t_image_sap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-US" altLang="ko-KR" sz="1100" dirty="0">
              <a:solidFill>
                <a:srgbClr val="080808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9339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Mean Filters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Arithmetic mean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Box Filter</a:t>
            </a:r>
            <a:r>
              <a:rPr lang="ko-KR" altLang="en-US" sz="1400" dirty="0"/>
              <a:t>와 동일하게 계산</a:t>
            </a:r>
            <a:r>
              <a:rPr lang="en-US" altLang="ko-KR" sz="1400" dirty="0"/>
              <a:t>(Normalized</a:t>
            </a:r>
            <a:r>
              <a:rPr lang="ko-KR" altLang="en-US" sz="1400" dirty="0"/>
              <a:t> 적용</a:t>
            </a:r>
            <a:r>
              <a:rPr lang="en-US" altLang="ko-KR" sz="1400" dirty="0"/>
              <a:t>)</a:t>
            </a:r>
            <a:r>
              <a:rPr lang="ko-KR" altLang="en-US" sz="1400" dirty="0"/>
              <a:t>하거나 </a:t>
            </a:r>
            <a:r>
              <a:rPr lang="en-US" altLang="ko-KR" sz="1400" dirty="0" err="1"/>
              <a:t>Contraharmonic</a:t>
            </a:r>
            <a:r>
              <a:rPr lang="en-US" altLang="ko-KR" sz="1400" dirty="0"/>
              <a:t> Q = 0</a:t>
            </a:r>
            <a:r>
              <a:rPr lang="ko-KR" altLang="en-US" sz="1400" dirty="0"/>
              <a:t>으로 적용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Contraharmonic</a:t>
            </a:r>
            <a:r>
              <a:rPr lang="en-US" altLang="ko-KR" dirty="0"/>
              <a:t> mean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정의에 따라</a:t>
            </a:r>
            <a:r>
              <a:rPr lang="en-US" altLang="ko-KR" sz="1400" dirty="0"/>
              <a:t>, </a:t>
            </a:r>
            <a:r>
              <a:rPr lang="ko-KR" altLang="en-US" sz="1400" dirty="0"/>
              <a:t>분자 분모 계산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Geometric mean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145B0-A6B8-2134-30AD-C44FA4FEE76C}"/>
              </a:ext>
            </a:extLst>
          </p:cNvPr>
          <p:cNvSpPr txBox="1"/>
          <p:nvPr/>
        </p:nvSpPr>
        <p:spPr>
          <a:xfrm>
            <a:off x="2286000" y="2556325"/>
            <a:ext cx="457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lang="en-US" altLang="ko-KR" sz="1100" dirty="0" err="1">
                <a:solidFill>
                  <a:srgbClr val="00627A"/>
                </a:solidFill>
                <a:effectLst/>
                <a:latin typeface="JetBrains Mono"/>
              </a:rPr>
              <a:t>contraharmonic_mean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ksize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Q):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img.astype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>
                <a:solidFill>
                  <a:srgbClr val="000080"/>
                </a:solidFill>
                <a:effectLst/>
                <a:latin typeface="JetBrains Mono"/>
              </a:rPr>
              <a:t>float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num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np.power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Q+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den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np.power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Q)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kernel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np.full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ksize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cv2.filter2D(num, -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kernel) / cv2.filter2D(den, -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kernel)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np.uint8(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np.clip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(out_img,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255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endParaRPr lang="en-US" altLang="ko-KR" sz="11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BDFEE-38C8-8F42-5E93-D46397DB92D0}"/>
              </a:ext>
            </a:extLst>
          </p:cNvPr>
          <p:cNvSpPr txBox="1"/>
          <p:nvPr/>
        </p:nvSpPr>
        <p:spPr>
          <a:xfrm>
            <a:off x="2286000" y="4164515"/>
            <a:ext cx="457200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# The geometric mean can also be expressed as the exponential of the arithmetic mean of logarithms.</a:t>
            </a:r>
            <a:b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lang="en-US" altLang="ko-KR" sz="1100" dirty="0" err="1">
                <a:solidFill>
                  <a:srgbClr val="00627A"/>
                </a:solidFill>
                <a:effectLst/>
                <a:latin typeface="JetBrains Mono"/>
              </a:rPr>
              <a:t>gmf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ksize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src_img.astype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>
                <a:solidFill>
                  <a:srgbClr val="000080"/>
                </a:solidFill>
                <a:effectLst/>
                <a:latin typeface="JetBrains Mono"/>
              </a:rPr>
              <a:t>float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h, w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src_img.shape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[: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padsize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((ksize-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)/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pad_img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cv2.copyMakeBorder(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*[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padsize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]*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cv2.BORDER_DEFAULT)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np.zeros_like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r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lang="en-US" altLang="ko-KR" sz="1100" dirty="0">
                <a:solidFill>
                  <a:srgbClr val="000080"/>
                </a:solidFill>
                <a:effectLst/>
                <a:latin typeface="JetBrains Mono"/>
              </a:rPr>
              <a:t>range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(h):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c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lang="en-US" altLang="ko-KR" sz="1100" dirty="0">
                <a:solidFill>
                  <a:srgbClr val="000080"/>
                </a:solidFill>
                <a:effectLst/>
                <a:latin typeface="JetBrains Mono"/>
              </a:rPr>
              <a:t>range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(w):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[r, c]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np.prod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pad_img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r:r+ksize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c:c+ksize])**(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/(ksize**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np.uint8(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ko-KR" sz="11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out_img</a:t>
            </a:r>
            <a:endParaRPr lang="en-US" altLang="ko-KR" sz="1100" dirty="0">
              <a:solidFill>
                <a:srgbClr val="080808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742041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Mean Filters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CE98FD-0121-89E6-D5BA-2975D368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Mean Filters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DC06E-9C24-F33E-F71D-429D2F46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</a:t>
            </a:r>
            <a:r>
              <a:rPr lang="ko-KR" altLang="en-US" dirty="0"/>
              <a:t> </a:t>
            </a:r>
            <a:r>
              <a:rPr lang="en-US" altLang="ko-KR" dirty="0"/>
              <a:t>Statistics Filters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개체 틀 6">
                <a:extLst>
                  <a:ext uri="{FF2B5EF4-FFF2-40B4-BE49-F238E27FC236}">
                    <a16:creationId xmlns:a16="http://schemas.microsoft.com/office/drawing/2014/main" id="{EC96D733-00AB-4022-8801-55C71E33744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Median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400" dirty="0" err="1"/>
                  <a:t>medianBlur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함수 사용</a:t>
                </a:r>
                <a:endParaRPr lang="en-US" altLang="ko-KR" sz="14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Min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400" dirty="0"/>
                  <a:t>erode </a:t>
                </a:r>
                <a:r>
                  <a:rPr lang="ko-KR" altLang="en-US" sz="1400" dirty="0"/>
                  <a:t>함수 사용</a:t>
                </a:r>
                <a:endParaRPr lang="en-US" altLang="ko-KR" sz="14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Max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400" dirty="0"/>
                  <a:t>dilate </a:t>
                </a:r>
                <a:r>
                  <a:rPr lang="ko-KR" altLang="en-US" sz="1400" dirty="0"/>
                  <a:t>함수 사용</a:t>
                </a:r>
                <a:endParaRPr lang="en-US" altLang="ko-KR" sz="14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Midpoint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US" altLang="ko-KR" sz="1400" dirty="0"/>
              </a:p>
            </p:txBody>
          </p:sp>
        </mc:Choice>
        <mc:Fallback>
          <p:sp>
            <p:nvSpPr>
              <p:cNvPr id="7" name="텍스트 개체 틀 6">
                <a:extLst>
                  <a:ext uri="{FF2B5EF4-FFF2-40B4-BE49-F238E27FC236}">
                    <a16:creationId xmlns:a16="http://schemas.microsoft.com/office/drawing/2014/main" id="{EC96D733-00AB-4022-8801-55C71E3374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F2450-6C47-16C0-7319-9E87C742370F}"/>
              </a:ext>
            </a:extLst>
          </p:cNvPr>
          <p:cNvSpPr txBox="1"/>
          <p:nvPr/>
        </p:nvSpPr>
        <p:spPr>
          <a:xfrm>
            <a:off x="4502644" y="1104136"/>
            <a:ext cx="4572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std =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30</a:t>
            </a:r>
            <a:b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p =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0.05</a:t>
            </a:r>
            <a:b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data.camera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gas_img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noise_gaussian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(std,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sap_img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noise_sap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(p,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med_img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cv2.medianBlur(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gas_img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med_img2 = cv2.medianBlur(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sap_img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size = 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shape = cv2.MORPH_RECT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kernel = cv2.getStructuringElement(shape, size)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min_img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cv2.erode(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gas_img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kernel)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min_img2 = cv2.erode(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sap_img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kernel)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max_img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cv2.dilate(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gas_img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kernel)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max_img2 = cv2.dilate(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sap_img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kernel)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mid_img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0.5 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* 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min_img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+ 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max_img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mid_img2 =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0.5 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* (min_img2 + max_img2)</a:t>
            </a:r>
          </a:p>
        </p:txBody>
      </p:sp>
    </p:spTree>
    <p:extLst>
      <p:ext uri="{BB962C8B-B14F-4D97-AF65-F5344CB8AC3E}">
        <p14:creationId xmlns:p14="http://schemas.microsoft.com/office/powerpoint/2010/main" val="413363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</a:t>
            </a:r>
            <a:r>
              <a:rPr lang="ko-KR" altLang="en-US" dirty="0"/>
              <a:t> </a:t>
            </a:r>
            <a:r>
              <a:rPr lang="en-US" altLang="ko-KR" dirty="0"/>
              <a:t>Statistics Filters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73C6F-D471-B847-A5EF-DA6F5AC5D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7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</a:t>
            </a:r>
            <a:r>
              <a:rPr lang="ko-KR" altLang="en-US" dirty="0"/>
              <a:t> </a:t>
            </a:r>
            <a:r>
              <a:rPr lang="en-US" altLang="ko-KR" dirty="0"/>
              <a:t>Statistics Filters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09F237-770C-8952-2AB0-A5A424D0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5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1. </a:t>
            </a:r>
            <a:r>
              <a:rPr lang="ko-KR" altLang="en-US" dirty="0"/>
              <a:t>개발환경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Python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OpenCV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Matplotlib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Numpy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Scikit-Image</a:t>
            </a:r>
          </a:p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725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1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2. </a:t>
            </a:r>
            <a:r>
              <a:rPr lang="ko-KR" altLang="en-US" dirty="0"/>
              <a:t>기능 리스트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Interpolation (Zeroth-Order, Bilinear, Bicubic)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Geometric Transformation (Affine Transformation)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Histograms (Histogram Equalization)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Noise (Gaussian, Salt-and-Pepper)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Box Filter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Edge Detection (Sobel, Laplacian)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Unsharp Masking and </a:t>
            </a:r>
            <a:r>
              <a:rPr lang="en-US" altLang="ko-KR" dirty="0" err="1"/>
              <a:t>Highboost</a:t>
            </a:r>
            <a:r>
              <a:rPr lang="en-US" altLang="ko-KR" dirty="0"/>
              <a:t> Filtering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Mean Filters (Arithmetic, </a:t>
            </a:r>
            <a:r>
              <a:rPr lang="en-US" altLang="ko-KR" dirty="0" err="1"/>
              <a:t>Contraharmonic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Order-statistic Filters (Median, Max, Min, Midpoint)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32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89D266E-1358-865D-E6BD-449C1106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8359"/>
            <a:ext cx="9144000" cy="27432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Interpolation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Zeroth-Order, Bilinear, Bicubic Interpolation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500x500 size</a:t>
            </a:r>
            <a:r>
              <a:rPr lang="ko-KR" altLang="en-US" dirty="0"/>
              <a:t>의 원본 이미지를 </a:t>
            </a:r>
            <a:r>
              <a:rPr lang="en-US" altLang="ko-KR" dirty="0"/>
              <a:t>Bilinear </a:t>
            </a:r>
            <a:r>
              <a:rPr lang="ko-KR" altLang="en-US" dirty="0"/>
              <a:t>방식으로 </a:t>
            </a:r>
            <a:r>
              <a:rPr lang="en-US" altLang="ko-KR" dirty="0"/>
              <a:t>150x150</a:t>
            </a:r>
            <a:r>
              <a:rPr lang="ko-KR" altLang="en-US" dirty="0"/>
              <a:t>으로 변환한 이미지를 각 </a:t>
            </a:r>
            <a:r>
              <a:rPr lang="en-US" altLang="ko-KR" dirty="0"/>
              <a:t>Interpolation </a:t>
            </a:r>
            <a:r>
              <a:rPr lang="ko-KR" altLang="en-US" dirty="0"/>
              <a:t>방식을 적용해 </a:t>
            </a:r>
            <a:r>
              <a:rPr lang="en-US" altLang="ko-KR" dirty="0"/>
              <a:t>500x500</a:t>
            </a:r>
            <a:r>
              <a:rPr lang="ko-KR" altLang="en-US" dirty="0"/>
              <a:t>으로 변환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OpenCV resize</a:t>
            </a:r>
            <a:r>
              <a:rPr lang="ko-KR" altLang="en-US" dirty="0"/>
              <a:t> 함수 </a:t>
            </a:r>
            <a:r>
              <a:rPr lang="en-US" altLang="ko-KR" dirty="0"/>
              <a:t>interpolation=‘foo’</a:t>
            </a:r>
            <a:r>
              <a:rPr lang="ko-KR" altLang="en-US" dirty="0"/>
              <a:t>옵션으로 지정 가능 </a:t>
            </a:r>
            <a:r>
              <a:rPr lang="en-US" altLang="ko-KR" dirty="0"/>
              <a:t>(Default=Bilinear)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70698-839B-B152-8284-9DFA97429787}"/>
              </a:ext>
            </a:extLst>
          </p:cNvPr>
          <p:cNvSpPr txBox="1"/>
          <p:nvPr/>
        </p:nvSpPr>
        <p:spPr>
          <a:xfrm>
            <a:off x="1894431" y="2959640"/>
            <a:ext cx="535513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cv2.resize(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660099"/>
                </a:solidFill>
                <a:effectLst/>
                <a:latin typeface="JetBrains Mono"/>
              </a:rPr>
              <a:t>dsize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150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150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zth_image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cv2.resize(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660099"/>
                </a:solidFill>
                <a:effectLst/>
                <a:latin typeface="JetBrains Mono"/>
              </a:rPr>
              <a:t>dsize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500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500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lang="en-US" altLang="ko-KR" sz="1100" dirty="0">
                <a:solidFill>
                  <a:srgbClr val="660099"/>
                </a:solidFill>
                <a:effectLst/>
                <a:latin typeface="JetBrains Mono"/>
              </a:rPr>
              <a:t>interpolation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=cv2.INTER_NEAREST)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bilinear_image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cv2.resize(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660099"/>
                </a:solidFill>
                <a:effectLst/>
                <a:latin typeface="JetBrains Mono"/>
              </a:rPr>
              <a:t>dsize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500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500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lang="en-US" altLang="ko-KR" sz="1100" dirty="0">
                <a:solidFill>
                  <a:srgbClr val="660099"/>
                </a:solidFill>
                <a:effectLst/>
                <a:latin typeface="JetBrains Mono"/>
              </a:rPr>
              <a:t>interpolation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=cv2.INTER_LINEAR)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bicubic_image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cv2.resize(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 err="1">
                <a:solidFill>
                  <a:srgbClr val="660099"/>
                </a:solidFill>
                <a:effectLst/>
                <a:latin typeface="JetBrains Mono"/>
              </a:rPr>
              <a:t>dsize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500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500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lang="en-US" altLang="ko-KR" sz="1100" dirty="0">
                <a:solidFill>
                  <a:srgbClr val="660099"/>
                </a:solidFill>
                <a:effectLst/>
                <a:latin typeface="JetBrains Mono"/>
              </a:rPr>
              <a:t>interpolation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=cv2.INTER_CUBIC)</a:t>
            </a:r>
          </a:p>
        </p:txBody>
      </p:sp>
    </p:spTree>
    <p:extLst>
      <p:ext uri="{BB962C8B-B14F-4D97-AF65-F5344CB8AC3E}">
        <p14:creationId xmlns:p14="http://schemas.microsoft.com/office/powerpoint/2010/main" val="279738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8EECA3-2849-F389-6F8F-AF62819D0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48"/>
          <a:stretch/>
        </p:blipFill>
        <p:spPr>
          <a:xfrm>
            <a:off x="0" y="1772121"/>
            <a:ext cx="9144000" cy="45072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Interpolation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Zeroth-Order, Bilinear, Bicubic Interpolation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75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0C9A5A7-31A8-AE39-B154-F3FF8774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4729"/>
            <a:ext cx="9144000" cy="36576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Geometric</a:t>
            </a:r>
            <a:r>
              <a:rPr lang="ko-KR" altLang="en-US" dirty="0"/>
              <a:t> </a:t>
            </a:r>
            <a:r>
              <a:rPr lang="en-US" altLang="ko-KR" dirty="0"/>
              <a:t>Transformation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Affine Transformation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변환 전</a:t>
            </a:r>
            <a:r>
              <a:rPr lang="en-US" altLang="ko-KR" sz="1400" dirty="0"/>
              <a:t>/</a:t>
            </a:r>
            <a:r>
              <a:rPr lang="ko-KR" altLang="en-US" sz="1400" dirty="0"/>
              <a:t>후 </a:t>
            </a:r>
            <a:r>
              <a:rPr lang="en-US" altLang="ko-KR" sz="1400" dirty="0"/>
              <a:t>Point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개를 통하여 </a:t>
            </a:r>
            <a:r>
              <a:rPr lang="en-US" altLang="ko-KR" sz="1400" dirty="0"/>
              <a:t>Affine </a:t>
            </a:r>
            <a:r>
              <a:rPr lang="ko-KR" altLang="en-US" sz="1400" dirty="0"/>
              <a:t>행렬을 구하고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Affine </a:t>
            </a:r>
            <a:r>
              <a:rPr lang="ko-KR" altLang="en-US" sz="1400" dirty="0"/>
              <a:t>행렬을 적용하여 이미지를 변환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C2ABB-1BEB-076B-CEE0-997261E69E9A}"/>
              </a:ext>
            </a:extLst>
          </p:cNvPr>
          <p:cNvSpPr txBox="1"/>
          <p:nvPr/>
        </p:nvSpPr>
        <p:spPr>
          <a:xfrm>
            <a:off x="1566302" y="1778224"/>
            <a:ext cx="30056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pt1 = np.float32([[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320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], [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50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40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], [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150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]])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pt2 = np.float32([[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200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], [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150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50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], [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50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280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]])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F2005-1927-574A-6B75-CBCEA3B9FC94}"/>
              </a:ext>
            </a:extLst>
          </p:cNvPr>
          <p:cNvSpPr txBox="1"/>
          <p:nvPr/>
        </p:nvSpPr>
        <p:spPr>
          <a:xfrm>
            <a:off x="4572000" y="1862862"/>
            <a:ext cx="22830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M = cv2.getAffineTransform(pt1, pt2)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A50E3-D1AB-23BB-7FA0-98189F91B652}"/>
              </a:ext>
            </a:extLst>
          </p:cNvPr>
          <p:cNvSpPr txBox="1"/>
          <p:nvPr/>
        </p:nvSpPr>
        <p:spPr>
          <a:xfrm>
            <a:off x="2286000" y="252327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cv2.warpAffine(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t_image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M, (cols, rows))</a:t>
            </a:r>
          </a:p>
        </p:txBody>
      </p:sp>
    </p:spTree>
    <p:extLst>
      <p:ext uri="{BB962C8B-B14F-4D97-AF65-F5344CB8AC3E}">
        <p14:creationId xmlns:p14="http://schemas.microsoft.com/office/powerpoint/2010/main" val="70730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209DC1F-B235-9ED8-276A-ABC24472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1089"/>
            <a:ext cx="9144000" cy="27432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Histogram Equalization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err="1"/>
              <a:t>calcHist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이용하여 </a:t>
            </a:r>
            <a:r>
              <a:rPr lang="en-US" altLang="ko-KR" sz="1400" dirty="0"/>
              <a:t>Histogram</a:t>
            </a:r>
            <a:r>
              <a:rPr lang="ko-KR" altLang="en-US" sz="1400" dirty="0"/>
              <a:t>을 계산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 err="1"/>
              <a:t>equalizeHist</a:t>
            </a:r>
            <a:r>
              <a:rPr lang="ko-KR" altLang="en-US" sz="1400" dirty="0"/>
              <a:t> 함수를 이용하여 </a:t>
            </a:r>
            <a:r>
              <a:rPr lang="en-US" altLang="ko-KR" sz="1400" dirty="0"/>
              <a:t>Histogram Equalization </a:t>
            </a:r>
            <a:r>
              <a:rPr lang="ko-KR" altLang="en-US" sz="1400" dirty="0"/>
              <a:t>수행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Grayscale </a:t>
            </a:r>
            <a:r>
              <a:rPr lang="ko-KR" altLang="en-US" sz="1400" dirty="0"/>
              <a:t>이미지를 불러와 </a:t>
            </a:r>
            <a:r>
              <a:rPr lang="en-US" altLang="ko-KR" sz="1400" dirty="0"/>
              <a:t>Equalization </a:t>
            </a:r>
            <a:r>
              <a:rPr lang="ko-KR" altLang="en-US" sz="1400" dirty="0"/>
              <a:t>수행 전</a:t>
            </a:r>
            <a:r>
              <a:rPr lang="en-US" altLang="ko-KR" sz="1400" dirty="0"/>
              <a:t>/</a:t>
            </a:r>
            <a:r>
              <a:rPr lang="ko-KR" altLang="en-US" sz="1400" dirty="0"/>
              <a:t>후의 </a:t>
            </a:r>
            <a:r>
              <a:rPr lang="en-US" altLang="ko-KR" sz="1400" dirty="0"/>
              <a:t>Histogram</a:t>
            </a:r>
            <a:r>
              <a:rPr lang="ko-KR" altLang="en-US" sz="1400" dirty="0"/>
              <a:t>을 비교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Color </a:t>
            </a:r>
            <a:r>
              <a:rPr lang="ko-KR" altLang="en-US" sz="1400" dirty="0"/>
              <a:t>이미지의 경우 </a:t>
            </a:r>
            <a:r>
              <a:rPr lang="en-US" altLang="ko-KR" sz="1400" dirty="0" err="1"/>
              <a:t>YCrCb</a:t>
            </a:r>
            <a:r>
              <a:rPr lang="en-US" altLang="ko-KR" sz="1400" dirty="0"/>
              <a:t> </a:t>
            </a:r>
            <a:r>
              <a:rPr lang="ko-KR" altLang="en-US" sz="1400" dirty="0"/>
              <a:t>색영역을 사용하여야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545BB-78FE-4B0A-4FB0-C8A8B075E08D}"/>
              </a:ext>
            </a:extLst>
          </p:cNvPr>
          <p:cNvSpPr txBox="1"/>
          <p:nvPr/>
        </p:nvSpPr>
        <p:spPr>
          <a:xfrm>
            <a:off x="2286000" y="187348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ko-KR" sz="1100" dirty="0">
                <a:solidFill>
                  <a:srgbClr val="080808"/>
                </a:solidFill>
                <a:effectLst/>
                <a:latin typeface="JetBrains Mono"/>
              </a:rPr>
              <a:t>hist_bin = cv2.calcHist([t_image_bin], [</a:t>
            </a:r>
            <a:r>
              <a:rPr lang="de-DE" altLang="ko-KR" sz="11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de-DE" altLang="ko-KR" sz="1100" dirty="0">
                <a:solidFill>
                  <a:srgbClr val="080808"/>
                </a:solidFill>
                <a:effectLst/>
                <a:latin typeface="JetBrains Mono"/>
              </a:rPr>
              <a:t>], </a:t>
            </a:r>
            <a:r>
              <a:rPr lang="de-DE" altLang="ko-KR" sz="1100" dirty="0"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lang="de-DE" altLang="ko-KR" sz="1100" dirty="0">
                <a:solidFill>
                  <a:srgbClr val="080808"/>
                </a:solidFill>
                <a:effectLst/>
                <a:latin typeface="JetBrains Mono"/>
              </a:rPr>
              <a:t>, [</a:t>
            </a:r>
            <a:r>
              <a:rPr lang="de-DE" altLang="ko-KR" sz="1100" dirty="0">
                <a:solidFill>
                  <a:srgbClr val="1750EB"/>
                </a:solidFill>
                <a:effectLst/>
                <a:latin typeface="JetBrains Mono"/>
              </a:rPr>
              <a:t>256</a:t>
            </a:r>
            <a:r>
              <a:rPr lang="de-DE" altLang="ko-KR" sz="1100" dirty="0">
                <a:solidFill>
                  <a:srgbClr val="080808"/>
                </a:solidFill>
                <a:effectLst/>
                <a:latin typeface="JetBrains Mono"/>
              </a:rPr>
              <a:t>], [</a:t>
            </a:r>
            <a:r>
              <a:rPr lang="de-DE" altLang="ko-KR" sz="11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de-DE" altLang="ko-KR" sz="11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de-DE" altLang="ko-KR" sz="1100" dirty="0">
                <a:solidFill>
                  <a:srgbClr val="1750EB"/>
                </a:solidFill>
                <a:effectLst/>
                <a:latin typeface="JetBrains Mono"/>
              </a:rPr>
              <a:t>256</a:t>
            </a:r>
            <a:r>
              <a:rPr lang="de-DE" altLang="ko-KR" sz="1100" dirty="0">
                <a:solidFill>
                  <a:srgbClr val="080808"/>
                </a:solidFill>
                <a:effectLst/>
                <a:latin typeface="JetBrains Mono"/>
              </a:rPr>
              <a:t>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E0794-F57D-9ACB-2703-3AF9847C9CFD}"/>
              </a:ext>
            </a:extLst>
          </p:cNvPr>
          <p:cNvSpPr txBox="1"/>
          <p:nvPr/>
        </p:nvSpPr>
        <p:spPr>
          <a:xfrm>
            <a:off x="2286000" y="255409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ko-KR" sz="1100" dirty="0">
                <a:solidFill>
                  <a:srgbClr val="080808"/>
                </a:solidFill>
                <a:effectLst/>
                <a:latin typeface="JetBrains Mono"/>
              </a:rPr>
              <a:t>eq_bin = cv2.equalizeHist(t_image_bin)</a:t>
            </a:r>
          </a:p>
        </p:txBody>
      </p:sp>
    </p:spTree>
    <p:extLst>
      <p:ext uri="{BB962C8B-B14F-4D97-AF65-F5344CB8AC3E}">
        <p14:creationId xmlns:p14="http://schemas.microsoft.com/office/powerpoint/2010/main" val="208268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CEEC82-02AB-9BDD-2DA7-B7207C5C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2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AA3036A-AA17-46A1-CD7D-0E02619F9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0"/>
            <a:ext cx="9144000" cy="36576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D7E2472-EA80-437F-94D7-0820948D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Detection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96D733-00AB-4022-8801-55C71E337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Sobel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Laplacian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06ED24-E213-48EF-A5F4-88FD9CB8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42895-D44D-4F99-B80B-55BC05D4A39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144C4-DCAC-F748-72A4-188C37223591}"/>
              </a:ext>
            </a:extLst>
          </p:cNvPr>
          <p:cNvSpPr txBox="1"/>
          <p:nvPr/>
        </p:nvSpPr>
        <p:spPr>
          <a:xfrm>
            <a:off x="2286000" y="1334417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# cv2.Sobel(</a:t>
            </a:r>
            <a:r>
              <a:rPr lang="en-US" altLang="ko-KR" sz="1100" i="1" dirty="0" err="1">
                <a:solidFill>
                  <a:srgbClr val="8C8C8C"/>
                </a:solidFill>
                <a:effectLst/>
                <a:latin typeface="JetBrains Mono"/>
              </a:rPr>
              <a:t>srcimage</a:t>
            </a:r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lang="en-US" altLang="ko-KR" sz="1100" i="1" dirty="0" err="1">
                <a:solidFill>
                  <a:srgbClr val="8C8C8C"/>
                </a:solidFill>
                <a:effectLst/>
                <a:latin typeface="JetBrains Mono"/>
              </a:rPr>
              <a:t>ddepth</a:t>
            </a:r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, dx, </a:t>
            </a:r>
            <a:r>
              <a:rPr lang="en-US" altLang="ko-KR" sz="1100" i="1" dirty="0" err="1">
                <a:solidFill>
                  <a:srgbClr val="8C8C8C"/>
                </a:solidFill>
                <a:effectLst/>
                <a:latin typeface="JetBrains Mono"/>
              </a:rPr>
              <a:t>dy</a:t>
            </a:r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lang="en-US" altLang="ko-KR" sz="1100" i="1" dirty="0" err="1">
                <a:solidFill>
                  <a:srgbClr val="8C8C8C"/>
                </a:solidFill>
                <a:effectLst/>
                <a:latin typeface="JetBrains Mono"/>
              </a:rPr>
              <a:t>ksize</a:t>
            </a:r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, scale, delta, </a:t>
            </a:r>
            <a:r>
              <a:rPr lang="en-US" altLang="ko-KR" sz="1100" i="1" dirty="0" err="1">
                <a:solidFill>
                  <a:srgbClr val="8C8C8C"/>
                </a:solidFill>
                <a:effectLst/>
                <a:latin typeface="JetBrains Mono"/>
              </a:rPr>
              <a:t>bordertpye</a:t>
            </a:r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sobel_dx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cv2.Sobel(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cv2.CV_8U,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sobel_dy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cv2.Sobel(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cv2.CV_8U,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40160-9D3F-A040-B44E-AEA5128AEEB6}"/>
              </a:ext>
            </a:extLst>
          </p:cNvPr>
          <p:cNvSpPr txBox="1"/>
          <p:nvPr/>
        </p:nvSpPr>
        <p:spPr>
          <a:xfrm>
            <a:off x="2286000" y="2246304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# cv2.Laplacian(</a:t>
            </a:r>
            <a:r>
              <a:rPr lang="en-US" altLang="ko-KR" sz="1100" i="1" dirty="0" err="1">
                <a:solidFill>
                  <a:srgbClr val="8C8C8C"/>
                </a:solidFill>
                <a:effectLst/>
                <a:latin typeface="JetBrains Mono"/>
              </a:rPr>
              <a:t>srcimage</a:t>
            </a:r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lang="en-US" altLang="ko-KR" sz="1100" i="1" dirty="0" err="1">
                <a:solidFill>
                  <a:srgbClr val="8C8C8C"/>
                </a:solidFill>
                <a:effectLst/>
                <a:latin typeface="JetBrains Mono"/>
              </a:rPr>
              <a:t>ddepth</a:t>
            </a:r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lang="en-US" altLang="ko-KR" sz="1100" i="1" dirty="0" err="1">
                <a:solidFill>
                  <a:srgbClr val="8C8C8C"/>
                </a:solidFill>
                <a:effectLst/>
                <a:latin typeface="JetBrains Mono"/>
              </a:rPr>
              <a:t>ksize</a:t>
            </a:r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, scale, delta, </a:t>
            </a:r>
            <a:r>
              <a:rPr lang="en-US" altLang="ko-KR" sz="1100" i="1" dirty="0" err="1">
                <a:solidFill>
                  <a:srgbClr val="8C8C8C"/>
                </a:solidFill>
                <a:effectLst/>
                <a:latin typeface="JetBrains Mono"/>
              </a:rPr>
              <a:t>bordertpye</a:t>
            </a:r>
            <a: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lang="en-US" altLang="ko-KR" sz="11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laplacian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 = cv2.Laplacian(</a:t>
            </a:r>
            <a:r>
              <a:rPr lang="en-US" altLang="ko-KR" sz="1100" dirty="0" err="1">
                <a:solidFill>
                  <a:srgbClr val="080808"/>
                </a:solidFill>
                <a:effectLst/>
                <a:latin typeface="JetBrains Mono"/>
              </a:rPr>
              <a:t>src_img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, cv2.CV_8U, </a:t>
            </a:r>
            <a:r>
              <a:rPr lang="en-US" altLang="ko-KR" sz="1100" dirty="0" err="1">
                <a:solidFill>
                  <a:srgbClr val="660099"/>
                </a:solidFill>
                <a:effectLst/>
                <a:latin typeface="JetBrains Mono"/>
              </a:rPr>
              <a:t>ksize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ko-KR" sz="11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ko-KR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42654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B92B7899D3BEF4FB6E24F07B2221AC6" ma:contentTypeVersion="8" ma:contentTypeDescription="새 문서를 만듭니다." ma:contentTypeScope="" ma:versionID="9e3876b5c23ad7d7b2e1ee675fba4528">
  <xsd:schema xmlns:xsd="http://www.w3.org/2001/XMLSchema" xmlns:xs="http://www.w3.org/2001/XMLSchema" xmlns:p="http://schemas.microsoft.com/office/2006/metadata/properties" xmlns:ns3="b864532f-aeb6-4b4a-aa54-6addd6aa06ac" targetNamespace="http://schemas.microsoft.com/office/2006/metadata/properties" ma:root="true" ma:fieldsID="3dc40877c18cf64a994afa49ec3c5f7f" ns3:_="">
    <xsd:import namespace="b864532f-aeb6-4b4a-aa54-6addd6aa06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4532f-aeb6-4b4a-aa54-6addd6aa0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3CB4D0-B64F-40E1-AB8A-3537F49F62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680A07-1ADB-44AA-BC86-1258A3C8CB36}">
  <ds:schemaRefs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b864532f-aeb6-4b4a-aa54-6addd6aa06a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5381E43-CEEC-46F8-AC49-CE0CCF8A88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64532f-aeb6-4b4a-aa54-6addd6aa06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1602</Words>
  <Application>Microsoft Office PowerPoint</Application>
  <PresentationFormat>화면 슬라이드 쇼(4:3)</PresentationFormat>
  <Paragraphs>120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JetBrains Mono</vt:lpstr>
      <vt:lpstr>맑은 고딕</vt:lpstr>
      <vt:lpstr>Arial</vt:lpstr>
      <vt:lpstr>Cambria Math</vt:lpstr>
      <vt:lpstr>표지</vt:lpstr>
      <vt:lpstr>간지</vt:lpstr>
      <vt:lpstr>목차</vt:lpstr>
      <vt:lpstr>본문</vt:lpstr>
      <vt:lpstr>Image Processing HW #1</vt:lpstr>
      <vt:lpstr> 1. 개발환경</vt:lpstr>
      <vt:lpstr> 2. 기능 리스트</vt:lpstr>
      <vt:lpstr>Interpolation</vt:lpstr>
      <vt:lpstr>Interpolation</vt:lpstr>
      <vt:lpstr>Geometric Transformation</vt:lpstr>
      <vt:lpstr>Histogram</vt:lpstr>
      <vt:lpstr>Histogram</vt:lpstr>
      <vt:lpstr>Edge Detection</vt:lpstr>
      <vt:lpstr>Unsharp Masking &amp; Highboost Filter</vt:lpstr>
      <vt:lpstr>Unsharp Masking &amp; Highboost Filter</vt:lpstr>
      <vt:lpstr>Noise</vt:lpstr>
      <vt:lpstr>Box Filter</vt:lpstr>
      <vt:lpstr>Mean Filters</vt:lpstr>
      <vt:lpstr>Mean Filters</vt:lpstr>
      <vt:lpstr>Mean Filters</vt:lpstr>
      <vt:lpstr>Order Statistics Filters</vt:lpstr>
      <vt:lpstr>Order Statistics Filters</vt:lpstr>
      <vt:lpstr>Order Statistics Filters</vt:lpstr>
      <vt:lpstr>3.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성용욱</dc:creator>
  <cp:lastModifiedBy>성용욱</cp:lastModifiedBy>
  <cp:revision>26</cp:revision>
  <dcterms:created xsi:type="dcterms:W3CDTF">2020-10-15T05:18:17Z</dcterms:created>
  <dcterms:modified xsi:type="dcterms:W3CDTF">2023-04-05T18:21:38Z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0x010100AB92B7899D3BEF4FB6E24F07B2221AC6</vt:lpwstr>
  </property>
</Properties>
</file>